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7" r:id="rId6"/>
    <p:sldId id="266" r:id="rId7"/>
    <p:sldId id="268" r:id="rId8"/>
    <p:sldId id="269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60" r:id="rId23"/>
    <p:sldId id="270" r:id="rId24"/>
    <p:sldId id="261" r:id="rId25"/>
    <p:sldId id="271" r:id="rId26"/>
    <p:sldId id="262" r:id="rId27"/>
    <p:sldId id="272" r:id="rId28"/>
    <p:sldId id="263" r:id="rId29"/>
    <p:sldId id="273" r:id="rId30"/>
    <p:sldId id="264" r:id="rId31"/>
    <p:sldId id="274" r:id="rId32"/>
    <p:sldId id="265" r:id="rId33"/>
    <p:sldId id="275" r:id="rId34"/>
    <p:sldId id="292" r:id="rId35"/>
    <p:sldId id="291" r:id="rId36"/>
    <p:sldId id="276" r:id="rId37"/>
    <p:sldId id="277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4CC4"/>
    <a:srgbClr val="CC99FF"/>
    <a:srgbClr val="33CC33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76" autoAdjust="0"/>
  </p:normalViewPr>
  <p:slideViewPr>
    <p:cSldViewPr>
      <p:cViewPr>
        <p:scale>
          <a:sx n="72" d="100"/>
          <a:sy n="72" d="100"/>
        </p:scale>
        <p:origin x="-132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4CBAB7-675F-4776-9792-E24BF79F9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35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030220_0030_03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209391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5410200"/>
            <a:ext cx="9144000" cy="1447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410200"/>
            <a:ext cx="9144000" cy="609600"/>
          </a:xfrm>
        </p:spPr>
        <p:txBody>
          <a:bodyPr/>
          <a:lstStyle>
            <a:lvl1pPr algn="ctr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324600"/>
            <a:ext cx="9144000" cy="533400"/>
          </a:xfrm>
        </p:spPr>
        <p:txBody>
          <a:bodyPr/>
          <a:lstStyle>
            <a:lvl1pPr marL="0" indent="0" algn="ctr">
              <a:buFontTx/>
              <a:buNone/>
              <a:defRPr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6647-F91C-40AD-9ED0-91182BF6319A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16859-9C6E-485D-B4B9-3B0B1F894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274638"/>
            <a:ext cx="2114550" cy="5516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6191250" cy="5516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F840D-24B3-4945-BEBE-B86E72FEC546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91D4F-3D8D-4ABA-9585-269C981ED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B1868-1899-433A-9ABA-A3E550EE235E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F3A14-B1FB-433E-9AC2-01C5F5563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63C68-0212-45B9-8508-9C217E7ED8C6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6CF37-39DE-40D3-A92B-060A456DC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114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114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DBC44-DCB2-480E-B9FB-297DD7D041D8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3DD80-BAFB-4DC6-822C-5A007FCCE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09772-C35D-444A-9015-74C7C5F1D19F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6D547-DDF7-4F67-80F5-2E8E6AA75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7F3E1-9835-45B5-AA58-013D81284A41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0F9B9-9CFA-4289-9BB9-079F107B9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51802-91EB-4002-AB0C-B17D99CC3E68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7C371-A719-4393-A241-1190D2DE1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81C4F-2BD7-4DBA-8564-C03FBD0925EC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E1F01-C5C7-4C4E-B882-11036B14B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C7553-53C4-4F6F-B587-D3DF304ACD45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7B820-8F23-4A0C-9277-112884342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030220_0030_030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72400" y="3352800"/>
            <a:ext cx="9572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74638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382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8F9E5D9-AC2A-4CF6-90D2-3F8973ECEFE2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8C4F37F-E16C-4E03-A633-9FE59ACA5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Comments%20on%20how%20university%20can%20prepare%2010.23.xlsx" TargetMode="External"/><Relationship Id="rId2" Type="http://schemas.openxmlformats.org/officeDocument/2006/relationships/hyperlink" Target="Comments%20on%20how%20university%20can%20prepare%20edited.xls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F%20-%20Professionalism%20Rubric_FINAL%202012.pdf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jbivens@trevecca.edu" TargetMode="External"/><Relationship Id="rId2" Type="http://schemas.openxmlformats.org/officeDocument/2006/relationships/hyperlink" Target="mailto:rkinnersley@trevecca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TEAM Evaluation and School Libraries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1925" y="1828800"/>
            <a:ext cx="6365845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latin typeface="Edwardian Script ITC" pitchFamily="66" charset="0"/>
              </a:rPr>
              <a:t>Judy Bivens, MLS, Ed D </a:t>
            </a:r>
          </a:p>
          <a:p>
            <a:pPr algn="ctr"/>
            <a:r>
              <a:rPr lang="en-US" sz="4400" b="1" dirty="0" smtClean="0">
                <a:latin typeface="Edwardian Script ITC" pitchFamily="66" charset="0"/>
              </a:rPr>
              <a:t>and </a:t>
            </a:r>
          </a:p>
          <a:p>
            <a:pPr algn="ctr"/>
            <a:r>
              <a:rPr lang="en-US" sz="4400" b="1" dirty="0" smtClean="0">
                <a:latin typeface="Edwardian Script ITC" pitchFamily="66" charset="0"/>
              </a:rPr>
              <a:t>Ruth Kinnersley, MLS, Ed D</a:t>
            </a:r>
          </a:p>
          <a:p>
            <a:pPr algn="ctr"/>
            <a:endParaRPr lang="en-US" sz="4000" b="1" dirty="0" smtClean="0">
              <a:latin typeface="Edwardian Script ITC" pitchFamily="66" charset="0"/>
            </a:endParaRPr>
          </a:p>
          <a:p>
            <a:pPr algn="ctr"/>
            <a:r>
              <a:rPr lang="en-US" sz="5400" b="1" dirty="0" err="1" smtClean="0">
                <a:latin typeface="Edwardian Script ITC" pitchFamily="66" charset="0"/>
              </a:rPr>
              <a:t>Trevecca</a:t>
            </a:r>
            <a:r>
              <a:rPr lang="en-US" sz="5400" b="1" dirty="0" smtClean="0">
                <a:latin typeface="Edwardian Script ITC" pitchFamily="66" charset="0"/>
              </a:rPr>
              <a:t> Nazarene University</a:t>
            </a:r>
            <a:endParaRPr lang="en-US" sz="5400" b="1" dirty="0"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for Refinement: Planning Comments on </a:t>
            </a:r>
            <a:r>
              <a:rPr lang="en-US" dirty="0">
                <a:solidFill>
                  <a:srgbClr val="FF0000"/>
                </a:solidFill>
              </a:rPr>
              <a:t>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“Hard to do when I am not </a:t>
            </a:r>
            <a:r>
              <a:rPr lang="en-US" dirty="0"/>
              <a:t> </a:t>
            </a:r>
            <a:r>
              <a:rPr lang="en-US" dirty="0" smtClean="0"/>
              <a:t>given any time or included in teacher’s meetings”</a:t>
            </a:r>
          </a:p>
          <a:p>
            <a:r>
              <a:rPr lang="en-US" dirty="0" smtClean="0"/>
              <a:t>“Create a plan for documentation of student achievement”</a:t>
            </a:r>
          </a:p>
          <a:p>
            <a:r>
              <a:rPr lang="en-US" dirty="0" smtClean="0"/>
              <a:t>“Develop a variety of literacy activities that reaches all learners”</a:t>
            </a:r>
          </a:p>
          <a:p>
            <a:r>
              <a:rPr lang="en-US" dirty="0" smtClean="0"/>
              <a:t>“Explore thematic subject area support”</a:t>
            </a:r>
          </a:p>
          <a:p>
            <a:r>
              <a:rPr lang="en-US" dirty="0" smtClean="0"/>
              <a:t>“Work on science collection to support CCS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3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Refinement: </a:t>
            </a:r>
            <a:r>
              <a:rPr lang="en-US" dirty="0" smtClean="0">
                <a:solidFill>
                  <a:srgbClr val="FF0000"/>
                </a:solidFill>
              </a:rPr>
              <a:t>Environment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Expexctations-</a:t>
            </a:r>
            <a:r>
              <a:rPr lang="en-US" b="1" dirty="0" smtClean="0">
                <a:solidFill>
                  <a:srgbClr val="FF0000"/>
                </a:solidFill>
              </a:rPr>
              <a:t>6</a:t>
            </a:r>
          </a:p>
          <a:p>
            <a:r>
              <a:rPr lang="en-US" dirty="0" smtClean="0"/>
              <a:t>Managing Student Behavior-</a:t>
            </a:r>
            <a:r>
              <a:rPr lang="en-US" b="1" dirty="0" smtClean="0">
                <a:solidFill>
                  <a:srgbClr val="FF0000"/>
                </a:solidFill>
              </a:rPr>
              <a:t>10</a:t>
            </a:r>
          </a:p>
          <a:p>
            <a:r>
              <a:rPr lang="en-US" dirty="0" smtClean="0"/>
              <a:t>Environment-</a:t>
            </a:r>
            <a:r>
              <a:rPr lang="en-US" b="1" dirty="0" smtClean="0">
                <a:solidFill>
                  <a:srgbClr val="FF0000"/>
                </a:solidFill>
              </a:rPr>
              <a:t>18</a:t>
            </a:r>
          </a:p>
          <a:p>
            <a:r>
              <a:rPr lang="en-US" dirty="0" smtClean="0"/>
              <a:t>Respectful Culture-</a:t>
            </a:r>
            <a:r>
              <a:rPr lang="en-US" b="1" dirty="0" smtClean="0">
                <a:solidFill>
                  <a:srgbClr val="FF0000"/>
                </a:solidFill>
              </a:rPr>
              <a:t>11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4572000" y="3581400"/>
            <a:ext cx="2667000" cy="16002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Environment	4.2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1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Area of Refinement: </a:t>
            </a:r>
            <a:r>
              <a:rPr lang="en-US" dirty="0" smtClean="0">
                <a:solidFill>
                  <a:srgbClr val="FF0000"/>
                </a:solidFill>
              </a:rPr>
              <a:t>Environment </a:t>
            </a:r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“Display student work”</a:t>
            </a:r>
          </a:p>
          <a:p>
            <a:r>
              <a:rPr lang="en-US" dirty="0" smtClean="0"/>
              <a:t>“Involve students more in—feedback, leading class, rule setting”</a:t>
            </a:r>
          </a:p>
          <a:p>
            <a:r>
              <a:rPr lang="en-US" dirty="0" smtClean="0"/>
              <a:t>“Incentives for behavior”</a:t>
            </a:r>
          </a:p>
          <a:p>
            <a:r>
              <a:rPr lang="en-US" dirty="0" smtClean="0"/>
              <a:t>“More contact with students”</a:t>
            </a:r>
          </a:p>
          <a:p>
            <a:r>
              <a:rPr lang="en-US" dirty="0" smtClean="0"/>
              <a:t>“Encourage student independence in research”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9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Area of Refinement: </a:t>
            </a:r>
            <a:r>
              <a:rPr lang="en-US" dirty="0" smtClean="0">
                <a:solidFill>
                  <a:srgbClr val="FF0000"/>
                </a:solidFill>
              </a:rPr>
              <a:t>Instruction</a:t>
            </a:r>
            <a:r>
              <a:rPr lang="en-US" dirty="0" smtClean="0"/>
              <a:t>-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Standards-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dirty="0" smtClean="0"/>
              <a:t>Motivating-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dirty="0" smtClean="0"/>
              <a:t>Presenting Content-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dirty="0" smtClean="0"/>
              <a:t>Lesson Pacing-</a:t>
            </a:r>
            <a:r>
              <a:rPr lang="en-US" b="1" dirty="0" smtClean="0">
                <a:solidFill>
                  <a:srgbClr val="FF0000"/>
                </a:solidFill>
              </a:rPr>
              <a:t>6</a:t>
            </a:r>
          </a:p>
          <a:p>
            <a:r>
              <a:rPr lang="en-US" dirty="0" smtClean="0"/>
              <a:t>Activities-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Questioning</a:t>
            </a:r>
            <a:r>
              <a:rPr lang="en-US" b="1" dirty="0" smtClean="0"/>
              <a:t>-</a:t>
            </a:r>
            <a:r>
              <a:rPr lang="en-US" b="1" dirty="0" smtClean="0">
                <a:solidFill>
                  <a:srgbClr val="FF0000"/>
                </a:solidFill>
              </a:rPr>
              <a:t>13</a:t>
            </a:r>
          </a:p>
          <a:p>
            <a:r>
              <a:rPr lang="en-US" dirty="0" smtClean="0"/>
              <a:t>Academic Feedback-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Monitoring-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</a:p>
          <a:p>
            <a:r>
              <a:rPr lang="en-US" dirty="0" smtClean="0"/>
              <a:t>LMS knowledge-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Knowledge of students</a:t>
            </a:r>
            <a:r>
              <a:rPr lang="en-US" b="1" dirty="0" smtClean="0"/>
              <a:t>-</a:t>
            </a:r>
            <a:r>
              <a:rPr lang="en-US" b="1" dirty="0" smtClean="0">
                <a:solidFill>
                  <a:srgbClr val="FF0000"/>
                </a:solidFill>
              </a:rPr>
              <a:t>10</a:t>
            </a:r>
          </a:p>
          <a:p>
            <a:r>
              <a:rPr lang="en-US" dirty="0" smtClean="0"/>
              <a:t>Thinking-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</a:p>
          <a:p>
            <a:r>
              <a:rPr lang="en-US" dirty="0" smtClean="0"/>
              <a:t>Info Lit-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dirty="0" smtClean="0"/>
              <a:t>Collaboration-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Rectangular Callout 2"/>
          <p:cNvSpPr/>
          <p:nvPr/>
        </p:nvSpPr>
        <p:spPr>
          <a:xfrm>
            <a:off x="3505200" y="4495800"/>
            <a:ext cx="3048000" cy="137464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Instruction	3.9</a:t>
            </a:r>
          </a:p>
        </p:txBody>
      </p:sp>
    </p:spTree>
    <p:extLst>
      <p:ext uri="{BB962C8B-B14F-4D97-AF65-F5344CB8AC3E}">
        <p14:creationId xmlns:p14="http://schemas.microsoft.com/office/powerpoint/2010/main" val="58794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Refinement: Instruction-</a:t>
            </a:r>
            <a:br>
              <a:rPr lang="en-US" dirty="0" smtClean="0"/>
            </a:br>
            <a:r>
              <a:rPr lang="en-US" dirty="0" smtClean="0"/>
              <a:t>Comments-</a:t>
            </a:r>
            <a:r>
              <a:rPr lang="en-US" dirty="0" smtClean="0">
                <a:solidFill>
                  <a:srgbClr val="FF0000"/>
                </a:solidFill>
              </a:rPr>
              <a:t>Knowledge of Student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“Differentiate more”</a:t>
            </a:r>
          </a:p>
          <a:p>
            <a:r>
              <a:rPr lang="en-US" dirty="0" smtClean="0"/>
              <a:t>“Use data to assess student interest and performance to improve resources and instruction”</a:t>
            </a:r>
          </a:p>
          <a:p>
            <a:r>
              <a:rPr lang="en-US" dirty="0" smtClean="0"/>
              <a:t>“Meeting the needs of all students (i.e. inclusion)</a:t>
            </a:r>
          </a:p>
          <a:p>
            <a:r>
              <a:rPr lang="en-US" dirty="0" smtClean="0"/>
              <a:t>“Use more formative assessment”</a:t>
            </a:r>
          </a:p>
          <a:p>
            <a:r>
              <a:rPr lang="en-US" dirty="0" smtClean="0"/>
              <a:t>“Use Exit Tickets” (Could also be Objective)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EDBC44-DCB2-480E-B9FB-297DD7D041D8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3DD80-BAFB-4DC6-822C-5A007FCCEE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4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Area of Refinement: Instruction-</a:t>
            </a:r>
            <a:br>
              <a:rPr lang="en-US" dirty="0" smtClean="0"/>
            </a:br>
            <a:r>
              <a:rPr lang="en-US" dirty="0" smtClean="0"/>
              <a:t>Comments on </a:t>
            </a:r>
            <a:r>
              <a:rPr lang="en-US" dirty="0" smtClean="0">
                <a:solidFill>
                  <a:srgbClr val="FF0000"/>
                </a:solidFill>
              </a:rPr>
              <a:t>Questioning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“Higher order questions”</a:t>
            </a:r>
          </a:p>
          <a:p>
            <a:r>
              <a:rPr lang="en-US" dirty="0" smtClean="0"/>
              <a:t>“Ask more questions and work on questioning skills”</a:t>
            </a:r>
          </a:p>
          <a:p>
            <a:r>
              <a:rPr lang="en-US" dirty="0" smtClean="0"/>
              <a:t>“Wait time”</a:t>
            </a:r>
          </a:p>
          <a:p>
            <a:r>
              <a:rPr lang="en-US" dirty="0" smtClean="0"/>
              <a:t>Use Bloom’s Taxonomy”</a:t>
            </a:r>
          </a:p>
          <a:p>
            <a:r>
              <a:rPr lang="en-US" dirty="0" smtClean="0"/>
              <a:t>“Call on more non-volunteers”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8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Reinforcement: </a:t>
            </a:r>
            <a:r>
              <a:rPr lang="en-US" dirty="0" smtClean="0">
                <a:solidFill>
                  <a:srgbClr val="FF0000"/>
                </a:solidFill>
              </a:rPr>
              <a:t>Planning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Media Center </a:t>
            </a:r>
            <a:r>
              <a:rPr lang="en-US" dirty="0" smtClean="0"/>
              <a:t>Management-</a:t>
            </a:r>
            <a:r>
              <a:rPr lang="en-US" b="1" dirty="0" smtClean="0">
                <a:solidFill>
                  <a:srgbClr val="FF0000"/>
                </a:solidFill>
              </a:rPr>
              <a:t>9/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12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Media Center </a:t>
            </a:r>
            <a:r>
              <a:rPr lang="en-US" dirty="0" smtClean="0"/>
              <a:t>Resources-</a:t>
            </a:r>
            <a:r>
              <a:rPr lang="en-US" b="1" dirty="0" smtClean="0">
                <a:solidFill>
                  <a:srgbClr val="FF0000"/>
                </a:solidFill>
              </a:rPr>
              <a:t>9/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8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Media Center </a:t>
            </a:r>
            <a:r>
              <a:rPr lang="en-US" dirty="0" smtClean="0"/>
              <a:t>Collaboration—</a:t>
            </a:r>
            <a:r>
              <a:rPr lang="en-US" b="1" dirty="0" smtClean="0">
                <a:solidFill>
                  <a:srgbClr val="FF0000"/>
                </a:solidFill>
              </a:rPr>
              <a:t>25/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14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2133600" y="3200400"/>
            <a:ext cx="3048000" cy="2057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Planning</a:t>
            </a:r>
            <a:r>
              <a:rPr lang="en-US" sz="3200" b="1" dirty="0">
                <a:solidFill>
                  <a:srgbClr val="FF0000"/>
                </a:solidFill>
              </a:rPr>
              <a:t>	4.3  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7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Area of Reinforcement: </a:t>
            </a:r>
            <a:r>
              <a:rPr lang="en-US" dirty="0" smtClean="0">
                <a:solidFill>
                  <a:srgbClr val="FF0000"/>
                </a:solidFill>
              </a:rPr>
              <a:t>Planning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Comments-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“Variety of promotional activities”</a:t>
            </a:r>
          </a:p>
          <a:p>
            <a:r>
              <a:rPr lang="en-US" dirty="0" smtClean="0"/>
              <a:t>“Protocols are in place to help with media center needs”</a:t>
            </a:r>
          </a:p>
          <a:p>
            <a:r>
              <a:rPr lang="en-US" dirty="0" smtClean="0"/>
              <a:t>“Library is best state of organization, productivity, efficiency in the history of our building”</a:t>
            </a:r>
          </a:p>
          <a:p>
            <a:r>
              <a:rPr lang="en-US" dirty="0" smtClean="0"/>
              <a:t>“Open library has encouraged constant use and ownership by students and adults”</a:t>
            </a:r>
          </a:p>
          <a:p>
            <a:r>
              <a:rPr lang="en-US" dirty="0" smtClean="0"/>
              <a:t>“Weekly PLC’s to analyze and discuss student data”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Area of Reinforcement: </a:t>
            </a:r>
            <a:r>
              <a:rPr lang="en-US" dirty="0" smtClean="0">
                <a:solidFill>
                  <a:srgbClr val="FF0000"/>
                </a:solidFill>
              </a:rPr>
              <a:t>Environment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Expexctations-</a:t>
            </a:r>
            <a:r>
              <a:rPr lang="en-US" b="1" dirty="0" smtClean="0">
                <a:solidFill>
                  <a:srgbClr val="FF0000"/>
                </a:solidFill>
              </a:rPr>
              <a:t>6/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11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Managing Student </a:t>
            </a:r>
            <a:r>
              <a:rPr lang="en-US" dirty="0" smtClean="0"/>
              <a:t>Behavior- </a:t>
            </a:r>
            <a:r>
              <a:rPr lang="en-US" b="1" dirty="0" smtClean="0">
                <a:solidFill>
                  <a:srgbClr val="FF0000"/>
                </a:solidFill>
              </a:rPr>
              <a:t>10/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Environment-</a:t>
            </a:r>
            <a:r>
              <a:rPr lang="en-US" b="1" dirty="0" smtClean="0">
                <a:solidFill>
                  <a:srgbClr val="FF0000"/>
                </a:solidFill>
              </a:rPr>
              <a:t>18/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14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Respectful </a:t>
            </a:r>
            <a:r>
              <a:rPr lang="en-US" dirty="0" smtClean="0"/>
              <a:t>Culture-</a:t>
            </a:r>
            <a:r>
              <a:rPr lang="en-US" b="1" dirty="0" smtClean="0">
                <a:solidFill>
                  <a:srgbClr val="FF0000"/>
                </a:solidFill>
              </a:rPr>
              <a:t>11/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11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2362200" y="3886200"/>
            <a:ext cx="3505200" cy="1676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Environment</a:t>
            </a:r>
            <a:r>
              <a:rPr lang="en-US" sz="2800" b="1" dirty="0">
                <a:solidFill>
                  <a:srgbClr val="FF0000"/>
                </a:solidFill>
              </a:rPr>
              <a:t>	4.2  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0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Area of Reinforcement: Environment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“Continue to welcome all members and guests”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“Librarian has created a warm, welcoming media center that is the heart of instruction in our school”</a:t>
            </a:r>
          </a:p>
          <a:p>
            <a:r>
              <a:rPr lang="en-US" dirty="0" smtClean="0"/>
              <a:t>“Receptive to student interests and opinions”</a:t>
            </a:r>
          </a:p>
          <a:p>
            <a:r>
              <a:rPr lang="en-US" dirty="0" smtClean="0"/>
              <a:t>“Librarian shows respect for all students”</a:t>
            </a:r>
          </a:p>
          <a:p>
            <a:r>
              <a:rPr lang="en-US" dirty="0" smtClean="0"/>
              <a:t>“Well organized, designated areas, welcome environment where all students feel safe”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TEAM evaluation – new process for all Tennessee school instructional personnel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(more than one evaluation model used in TN)</a:t>
            </a:r>
          </a:p>
          <a:p>
            <a:r>
              <a:rPr lang="en-US" sz="2400" dirty="0" smtClean="0"/>
              <a:t>Wanted to know how TASL’s members were prepared for the elements on which they were evaluated</a:t>
            </a:r>
          </a:p>
          <a:p>
            <a:r>
              <a:rPr lang="en-US" sz="2400" dirty="0" smtClean="0"/>
              <a:t>Used Survey Monkey; emailed TASL membership via listserv</a:t>
            </a:r>
          </a:p>
          <a:p>
            <a:r>
              <a:rPr lang="en-US" sz="2400" dirty="0" smtClean="0"/>
              <a:t>Survey opened </a:t>
            </a:r>
            <a:r>
              <a:rPr lang="en-US" sz="2400" dirty="0" smtClean="0"/>
              <a:t>2/12-8/12  </a:t>
            </a:r>
          </a:p>
          <a:p>
            <a:r>
              <a:rPr lang="en-US" sz="2400" dirty="0" smtClean="0"/>
              <a:t>Responses 5/7/12-6/30/12—note # </a:t>
            </a:r>
            <a:r>
              <a:rPr lang="en-US" sz="2400" dirty="0"/>
              <a:t>not evaluated </a:t>
            </a:r>
            <a:r>
              <a:rPr lang="en-US" sz="2400" dirty="0" smtClean="0"/>
              <a:t>               	5 </a:t>
            </a:r>
            <a:r>
              <a:rPr lang="en-US" sz="2400" dirty="0"/>
              <a:t>full; 6 part</a:t>
            </a:r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Area of Reinforcement: Instruction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Standards-</a:t>
            </a:r>
            <a:r>
              <a:rPr lang="en-US" b="1" dirty="0" smtClean="0">
                <a:solidFill>
                  <a:srgbClr val="FF0000"/>
                </a:solidFill>
              </a:rPr>
              <a:t>2/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Motivating-</a:t>
            </a:r>
            <a:r>
              <a:rPr lang="en-US" b="1" dirty="0" smtClean="0">
                <a:solidFill>
                  <a:srgbClr val="FF0000"/>
                </a:solidFill>
              </a:rPr>
              <a:t>2/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/>
              <a:t>Presenting </a:t>
            </a:r>
            <a:r>
              <a:rPr lang="en-US" dirty="0" smtClean="0"/>
              <a:t>Content-</a:t>
            </a:r>
            <a:r>
              <a:rPr lang="en-US" b="1" dirty="0" smtClean="0">
                <a:solidFill>
                  <a:srgbClr val="FF0000"/>
                </a:solidFill>
              </a:rPr>
              <a:t>0/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/>
              <a:t>Lesson </a:t>
            </a:r>
            <a:r>
              <a:rPr lang="en-US" dirty="0" smtClean="0"/>
              <a:t>Pacing-</a:t>
            </a:r>
            <a:r>
              <a:rPr lang="en-US" b="1" dirty="0" smtClean="0">
                <a:solidFill>
                  <a:srgbClr val="FF0000"/>
                </a:solidFill>
              </a:rPr>
              <a:t>6/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Activities-</a:t>
            </a:r>
            <a:r>
              <a:rPr lang="en-US" b="1" dirty="0" smtClean="0">
                <a:solidFill>
                  <a:srgbClr val="FF0000"/>
                </a:solidFill>
              </a:rPr>
              <a:t>2/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5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Questioning</a:t>
            </a:r>
            <a:r>
              <a:rPr lang="en-US" b="1" dirty="0" smtClean="0"/>
              <a:t>-</a:t>
            </a:r>
            <a:r>
              <a:rPr lang="en-US" b="1" dirty="0" smtClean="0">
                <a:solidFill>
                  <a:srgbClr val="FF0000"/>
                </a:solidFill>
              </a:rPr>
              <a:t>13/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/>
              <a:t>Academic </a:t>
            </a:r>
            <a:r>
              <a:rPr lang="en-US" dirty="0" smtClean="0"/>
              <a:t>Feedback-</a:t>
            </a:r>
            <a:r>
              <a:rPr lang="en-US" b="1" dirty="0" smtClean="0">
                <a:solidFill>
                  <a:srgbClr val="FF0000"/>
                </a:solidFill>
              </a:rPr>
              <a:t>2/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Monitoring-</a:t>
            </a:r>
            <a:r>
              <a:rPr lang="en-US" b="1" dirty="0" smtClean="0">
                <a:solidFill>
                  <a:srgbClr val="FF0000"/>
                </a:solidFill>
              </a:rPr>
              <a:t>4/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/>
              <a:t>LMS </a:t>
            </a:r>
            <a:r>
              <a:rPr lang="en-US" b="1" dirty="0" smtClean="0"/>
              <a:t>knowledge-</a:t>
            </a:r>
            <a:r>
              <a:rPr lang="en-US" b="1" dirty="0" smtClean="0">
                <a:solidFill>
                  <a:srgbClr val="FF0000"/>
                </a:solidFill>
              </a:rPr>
              <a:t>1/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11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/>
              <a:t>Knowledge of </a:t>
            </a:r>
            <a:r>
              <a:rPr lang="en-US" dirty="0" smtClean="0"/>
              <a:t>students</a:t>
            </a:r>
            <a:r>
              <a:rPr lang="en-US" b="1" dirty="0" smtClean="0"/>
              <a:t>-</a:t>
            </a:r>
            <a:r>
              <a:rPr lang="en-US" b="1" dirty="0" smtClean="0">
                <a:solidFill>
                  <a:srgbClr val="FF0000"/>
                </a:solidFill>
              </a:rPr>
              <a:t>10/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Thinking-</a:t>
            </a:r>
            <a:r>
              <a:rPr lang="en-US" b="1" dirty="0" smtClean="0">
                <a:solidFill>
                  <a:srgbClr val="FF0000"/>
                </a:solidFill>
              </a:rPr>
              <a:t>3/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/>
              <a:t>Info </a:t>
            </a:r>
            <a:r>
              <a:rPr lang="en-US" dirty="0" smtClean="0"/>
              <a:t>Lit-</a:t>
            </a:r>
            <a:r>
              <a:rPr lang="en-US" b="1" dirty="0" smtClean="0">
                <a:solidFill>
                  <a:srgbClr val="FF0000"/>
                </a:solidFill>
              </a:rPr>
              <a:t>0/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Collaboration-</a:t>
            </a:r>
            <a:r>
              <a:rPr lang="en-US" b="1" dirty="0" smtClean="0">
                <a:solidFill>
                  <a:srgbClr val="FF0000"/>
                </a:solidFill>
              </a:rPr>
              <a:t>2/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Left Arrow 2"/>
          <p:cNvSpPr/>
          <p:nvPr/>
        </p:nvSpPr>
        <p:spPr>
          <a:xfrm>
            <a:off x="4267200" y="4800600"/>
            <a:ext cx="2807208" cy="18562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Instruction 3.9</a:t>
            </a:r>
          </a:p>
        </p:txBody>
      </p:sp>
    </p:spTree>
    <p:extLst>
      <p:ext uri="{BB962C8B-B14F-4D97-AF65-F5344CB8AC3E}">
        <p14:creationId xmlns:p14="http://schemas.microsoft.com/office/powerpoint/2010/main" val="201450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Area of Reinforcement: </a:t>
            </a:r>
            <a:r>
              <a:rPr lang="en-US" dirty="0" smtClean="0"/>
              <a:t>Instruction-Comments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“Uses a variety of activities and materials”</a:t>
            </a:r>
          </a:p>
          <a:p>
            <a:r>
              <a:rPr lang="en-US" dirty="0" smtClean="0"/>
              <a:t>“Consistently incorporates lessons from school curricula”</a:t>
            </a:r>
          </a:p>
          <a:p>
            <a:r>
              <a:rPr lang="en-US" dirty="0" smtClean="0"/>
              <a:t>“Strong objectives, formative assessment”</a:t>
            </a:r>
          </a:p>
          <a:p>
            <a:r>
              <a:rPr lang="en-US" dirty="0" smtClean="0"/>
              <a:t>“Excellent job modeling thought process”</a:t>
            </a:r>
          </a:p>
          <a:p>
            <a:r>
              <a:rPr lang="en-US" dirty="0" smtClean="0"/>
              <a:t>“</a:t>
            </a:r>
            <a:r>
              <a:rPr lang="en-US" b="1" dirty="0" smtClean="0">
                <a:solidFill>
                  <a:srgbClr val="FF0000"/>
                </a:solidFill>
              </a:rPr>
              <a:t>Uses technology and media center resources to provide activities that help students recognize importance of learning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EDBC44-DCB2-480E-B9FB-297DD7D041D8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3DD80-BAFB-4DC6-822C-5A007FCCEE5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8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“My principal knew enough about what I do to evaluate me adequately</a:t>
            </a:r>
            <a:r>
              <a:rPr lang="en-US" sz="2800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Strongly Disagree – 	 9	11%</a:t>
            </a:r>
          </a:p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Disagree - 		19	23%</a:t>
            </a:r>
          </a:p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Neutral - 		20	24%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Agree - 			25	31%</a:t>
            </a:r>
          </a:p>
          <a:p>
            <a:r>
              <a:rPr lang="en-US" dirty="0" smtClean="0"/>
              <a:t>Strongly Agree - 	 9	11%</a:t>
            </a:r>
          </a:p>
          <a:p>
            <a:endParaRPr lang="en-US" dirty="0"/>
          </a:p>
          <a:p>
            <a:r>
              <a:rPr lang="en-US" dirty="0" smtClean="0"/>
              <a:t>Comments:  38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“My principal knew enough about what I do to evaluate me adequately”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Comments:</a:t>
            </a:r>
          </a:p>
          <a:p>
            <a:pPr lvl="1"/>
            <a:r>
              <a:rPr lang="en-US" dirty="0" smtClean="0"/>
              <a:t>Principal did not evaluate me – 9</a:t>
            </a:r>
          </a:p>
          <a:p>
            <a:pPr lvl="1"/>
            <a:r>
              <a:rPr lang="en-US" dirty="0"/>
              <a:t>I was evaluated with teacher </a:t>
            </a:r>
            <a:r>
              <a:rPr lang="en-US" dirty="0" smtClean="0"/>
              <a:t>evaluation/like a classroom teacher </a:t>
            </a:r>
            <a:r>
              <a:rPr lang="en-US" dirty="0"/>
              <a:t>– </a:t>
            </a:r>
            <a:r>
              <a:rPr lang="en-US" dirty="0" smtClean="0"/>
              <a:t>5</a:t>
            </a:r>
            <a:endParaRPr lang="en-US" dirty="0"/>
          </a:p>
          <a:p>
            <a:pPr lvl="1"/>
            <a:r>
              <a:rPr lang="en-US" dirty="0" smtClean="0"/>
              <a:t>Principal was not trained on library rubric – 4</a:t>
            </a:r>
          </a:p>
          <a:p>
            <a:pPr lvl="1"/>
            <a:r>
              <a:rPr lang="en-US" dirty="0" smtClean="0"/>
              <a:t>Principal knows they don’t know - 3</a:t>
            </a:r>
          </a:p>
          <a:p>
            <a:pPr lvl="1"/>
            <a:r>
              <a:rPr lang="en-US" dirty="0" smtClean="0"/>
              <a:t>Principal learned from what I gave him/her – 3</a:t>
            </a:r>
          </a:p>
          <a:p>
            <a:pPr lvl="1"/>
            <a:r>
              <a:rPr lang="en-US" dirty="0" smtClean="0"/>
              <a:t>Principal was surprised/overwhelmed w/ what I do </a:t>
            </a:r>
            <a:r>
              <a:rPr lang="en-US" dirty="0" smtClean="0">
                <a:solidFill>
                  <a:schemeClr val="bg1"/>
                </a:solidFill>
              </a:rPr>
              <a:t>- 2</a:t>
            </a:r>
          </a:p>
          <a:p>
            <a:pPr lvl="1"/>
            <a:r>
              <a:rPr lang="en-US" dirty="0" smtClean="0"/>
              <a:t>Did not get copies of my evaluations/scores - 2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0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“The evaluation tool adequately represents my school library program.”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Strongly Disagree - 	 9	11%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Disagree - 		29	35%</a:t>
            </a:r>
          </a:p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Neutral - 		24	29%</a:t>
            </a:r>
          </a:p>
          <a:p>
            <a:r>
              <a:rPr lang="en-US" dirty="0" smtClean="0"/>
              <a:t>Agree - 			17	21%</a:t>
            </a:r>
          </a:p>
          <a:p>
            <a:r>
              <a:rPr lang="en-US" dirty="0" smtClean="0"/>
              <a:t>Strongly Agree	-	</a:t>
            </a:r>
            <a:r>
              <a:rPr lang="en-US" dirty="0"/>
              <a:t> </a:t>
            </a:r>
            <a:r>
              <a:rPr lang="en-US" dirty="0" smtClean="0"/>
              <a:t>3	 4%</a:t>
            </a:r>
          </a:p>
          <a:p>
            <a:endParaRPr lang="en-US" dirty="0"/>
          </a:p>
          <a:p>
            <a:r>
              <a:rPr lang="en-US" dirty="0" smtClean="0"/>
              <a:t>Comments:  32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“The evaluation tool adequately represents my school library program.”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Comments:</a:t>
            </a:r>
          </a:p>
          <a:p>
            <a:pPr lvl="1"/>
            <a:r>
              <a:rPr lang="en-US" dirty="0" smtClean="0"/>
              <a:t>The evaluation tool asks for too much to be covered in one lesson – 2</a:t>
            </a:r>
          </a:p>
          <a:p>
            <a:pPr lvl="1"/>
            <a:r>
              <a:rPr lang="en-US" dirty="0" smtClean="0"/>
              <a:t>Portfolio should be a larger part of evaluation – 3</a:t>
            </a:r>
          </a:p>
          <a:p>
            <a:pPr lvl="2"/>
            <a:r>
              <a:rPr lang="en-US" dirty="0" smtClean="0"/>
              <a:t>One indicated it should be the 15% professionalism piece</a:t>
            </a:r>
          </a:p>
          <a:p>
            <a:pPr lvl="1"/>
            <a:r>
              <a:rPr lang="en-US" dirty="0" smtClean="0"/>
              <a:t>Tool does not allow for differences among grade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 levels – high school vs. elementary</a:t>
            </a:r>
          </a:p>
          <a:p>
            <a:pPr lvl="1"/>
            <a:r>
              <a:rPr lang="en-US" dirty="0" smtClean="0"/>
              <a:t> “I do so much more than is indicated on this tool”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“The evaluation process will help me be a better librarian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Strongly Disagree - 	11	13%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Disagree - 		24	29%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Neutral - 		21	26%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Agree - 			24	29%</a:t>
            </a:r>
          </a:p>
          <a:p>
            <a:r>
              <a:rPr lang="en-US" dirty="0" smtClean="0"/>
              <a:t>Strongly Agree - 	 2	2%</a:t>
            </a:r>
          </a:p>
          <a:p>
            <a:endParaRPr lang="en-US" dirty="0"/>
          </a:p>
          <a:p>
            <a:r>
              <a:rPr lang="en-US" dirty="0" smtClean="0"/>
              <a:t>Comments:  38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“The evaluation process will help me be a better librarian.”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Comments:</a:t>
            </a:r>
          </a:p>
          <a:p>
            <a:pPr lvl="1"/>
            <a:r>
              <a:rPr lang="en-US" smtClean="0"/>
              <a:t>Too much work/takes away from my regular duties – 9</a:t>
            </a:r>
          </a:p>
          <a:p>
            <a:pPr lvl="1"/>
            <a:r>
              <a:rPr lang="en-US" smtClean="0"/>
              <a:t>Made me more stressed, not better - 6</a:t>
            </a:r>
          </a:p>
          <a:p>
            <a:pPr lvl="1"/>
            <a:r>
              <a:rPr lang="en-US" smtClean="0"/>
              <a:t>Not implemented well by my supervisor – 5</a:t>
            </a:r>
          </a:p>
          <a:p>
            <a:pPr lvl="1"/>
            <a:r>
              <a:rPr lang="en-US" smtClean="0"/>
              <a:t>It pushed me to meet instructional objectives and</a:t>
            </a:r>
          </a:p>
          <a:p>
            <a:pPr lvl="1"/>
            <a:r>
              <a:rPr lang="en-US" smtClean="0"/>
              <a:t>	 look at how I teach – 5</a:t>
            </a:r>
          </a:p>
          <a:p>
            <a:pPr lvl="1"/>
            <a:r>
              <a:rPr lang="en-US" smtClean="0"/>
              <a:t>“My entire evaluation was basically made up”</a:t>
            </a:r>
          </a:p>
          <a:p>
            <a:pPr lvl="1"/>
            <a:r>
              <a:rPr lang="en-US" smtClean="0"/>
              <a:t>It was a “Dog and Pony Show”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1868-1899-433A-9ABA-A3E550EE235E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3A14-B1FB-433E-9AC2-01C5F5563FB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“ The university from which I graduated prepared me adequately for the items under </a:t>
            </a:r>
            <a:r>
              <a:rPr lang="en-US" sz="2800" dirty="0" smtClean="0">
                <a:solidFill>
                  <a:srgbClr val="7030A0"/>
                </a:solidFill>
              </a:rPr>
              <a:t>Planning</a:t>
            </a:r>
            <a:r>
              <a:rPr lang="en-US" sz="2800" dirty="0" smtClean="0"/>
              <a:t> on which I was evaluated.”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382000" cy="4191000"/>
          </a:xfrm>
        </p:spPr>
        <p:txBody>
          <a:bodyPr/>
          <a:lstStyle/>
          <a:p>
            <a:r>
              <a:rPr lang="en-US" dirty="0" smtClean="0"/>
              <a:t>Strongly Disagree - 	 4	5%</a:t>
            </a:r>
          </a:p>
          <a:p>
            <a:r>
              <a:rPr lang="en-US" dirty="0" smtClean="0"/>
              <a:t>Disagree - 		 9	11%</a:t>
            </a:r>
          </a:p>
          <a:p>
            <a:r>
              <a:rPr lang="en-US" dirty="0" smtClean="0"/>
              <a:t>Neutral -			18	22%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Agree - 			38	46%</a:t>
            </a:r>
          </a:p>
          <a:p>
            <a:r>
              <a:rPr lang="en-US" dirty="0" smtClean="0"/>
              <a:t>Strongly Agree - 	13	16%</a:t>
            </a:r>
          </a:p>
          <a:p>
            <a:endParaRPr lang="en-US" dirty="0"/>
          </a:p>
          <a:p>
            <a:r>
              <a:rPr lang="en-US" dirty="0" smtClean="0"/>
              <a:t>Comments:  29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“ The university from which I graduated prepared me adequately for the items under </a:t>
            </a:r>
            <a:r>
              <a:rPr lang="en-US" sz="2800" dirty="0">
                <a:solidFill>
                  <a:srgbClr val="7030A0"/>
                </a:solidFill>
              </a:rPr>
              <a:t>Planning</a:t>
            </a:r>
            <a:r>
              <a:rPr lang="en-US" sz="2800" dirty="0"/>
              <a:t> on which I was evaluated.”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82000" cy="4343400"/>
          </a:xfrm>
        </p:spPr>
        <p:txBody>
          <a:bodyPr/>
          <a:lstStyle/>
          <a:p>
            <a:r>
              <a:rPr lang="en-US" b="1" dirty="0" smtClean="0"/>
              <a:t>Comments:</a:t>
            </a:r>
          </a:p>
          <a:p>
            <a:pPr lvl="1"/>
            <a:r>
              <a:rPr lang="en-US" sz="2000" dirty="0" smtClean="0"/>
              <a:t>My university prepared me to be a media specialist, not a bureaucrat</a:t>
            </a:r>
          </a:p>
          <a:p>
            <a:pPr lvl="1"/>
            <a:r>
              <a:rPr lang="en-US" sz="2000" dirty="0" smtClean="0"/>
              <a:t>My degree was too long ago – this wasn’t envisioned then/planning has really changed</a:t>
            </a:r>
          </a:p>
          <a:p>
            <a:pPr lvl="1"/>
            <a:r>
              <a:rPr lang="en-US" sz="2000" dirty="0" smtClean="0"/>
              <a:t>No, but I have learned on the job over the years</a:t>
            </a:r>
          </a:p>
          <a:p>
            <a:pPr lvl="1"/>
            <a:r>
              <a:rPr lang="en-US" sz="2000" dirty="0" smtClean="0"/>
              <a:t>That whole process that was supposedly “new” was taught t</a:t>
            </a:r>
            <a:r>
              <a:rPr lang="en-US" sz="2000" dirty="0" smtClean="0">
                <a:solidFill>
                  <a:schemeClr val="accent3"/>
                </a:solidFill>
              </a:rPr>
              <a:t>o me </a:t>
            </a:r>
            <a:r>
              <a:rPr lang="en-US" sz="2000" dirty="0" smtClean="0"/>
              <a:t>30 years ago</a:t>
            </a:r>
          </a:p>
          <a:p>
            <a:pPr lvl="1"/>
            <a:r>
              <a:rPr lang="en-US" sz="2000" dirty="0" smtClean="0"/>
              <a:t>Comments that they were well prepared, named instructors at their institutions</a:t>
            </a:r>
          </a:p>
          <a:p>
            <a:pPr lvl="1"/>
            <a:r>
              <a:rPr lang="en-US" sz="2000" dirty="0" smtClean="0"/>
              <a:t>Evaluated with classroom teacher form – so No</a:t>
            </a:r>
          </a:p>
          <a:p>
            <a:pPr lvl="1"/>
            <a:endParaRPr lang="en-US" b="1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4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Responses:	</a:t>
            </a:r>
            <a:r>
              <a:rPr lang="en-US" dirty="0" smtClean="0"/>
              <a:t>82 (10% of 800</a:t>
            </a:r>
            <a:r>
              <a:rPr lang="en-US" smtClean="0"/>
              <a:t>+ members)</a:t>
            </a:r>
            <a:endParaRPr lang="en-US" dirty="0" smtClean="0"/>
          </a:p>
          <a:p>
            <a:r>
              <a:rPr lang="en-US" dirty="0" smtClean="0"/>
              <a:t>School Level (numbers are approximate):	</a:t>
            </a:r>
          </a:p>
          <a:p>
            <a:pPr lvl="1"/>
            <a:r>
              <a:rPr lang="en-US" dirty="0" smtClean="0"/>
              <a:t>Elementary – 44</a:t>
            </a:r>
          </a:p>
          <a:p>
            <a:pPr lvl="1"/>
            <a:r>
              <a:rPr lang="en-US" dirty="0" smtClean="0"/>
              <a:t>Middle/Junior High School – 24</a:t>
            </a:r>
          </a:p>
          <a:p>
            <a:pPr lvl="1"/>
            <a:r>
              <a:rPr lang="en-US" dirty="0" smtClean="0"/>
              <a:t>High School – 22</a:t>
            </a:r>
          </a:p>
          <a:p>
            <a:pPr lvl="1"/>
            <a:r>
              <a:rPr lang="en-US" b="1" dirty="0" smtClean="0"/>
              <a:t>NOTE:</a:t>
            </a:r>
            <a:r>
              <a:rPr lang="en-US" dirty="0" smtClean="0"/>
              <a:t>  This adds up to 90, indicating that at least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 8 librarians are covering a larger grade range.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“ The university from which I graduated prepared me adequately for the items under </a:t>
            </a:r>
            <a:r>
              <a:rPr lang="en-US" sz="2800" dirty="0" smtClean="0">
                <a:solidFill>
                  <a:srgbClr val="7030A0"/>
                </a:solidFill>
              </a:rPr>
              <a:t>Environment</a:t>
            </a:r>
            <a:r>
              <a:rPr lang="en-US" sz="2800" dirty="0" smtClean="0"/>
              <a:t> </a:t>
            </a:r>
            <a:r>
              <a:rPr lang="en-US" sz="2800" dirty="0"/>
              <a:t>on which I was evaluated.”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Strongly Disagree - 	 3	4%</a:t>
            </a:r>
          </a:p>
          <a:p>
            <a:r>
              <a:rPr lang="en-US" dirty="0" smtClean="0"/>
              <a:t>Disagree - 		10	12%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Neutral - 			17	21%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Agree - 			36	44%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Strongly Agree - 	16	20%</a:t>
            </a:r>
          </a:p>
          <a:p>
            <a:endParaRPr lang="en-US" dirty="0"/>
          </a:p>
          <a:p>
            <a:r>
              <a:rPr lang="en-US" dirty="0" smtClean="0"/>
              <a:t>Comments:  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0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“ The university from which I graduated prepared me adequately for the items under </a:t>
            </a:r>
            <a:r>
              <a:rPr lang="en-US" sz="2800" dirty="0">
                <a:solidFill>
                  <a:srgbClr val="7030A0"/>
                </a:solidFill>
              </a:rPr>
              <a:t>Environment</a:t>
            </a:r>
            <a:r>
              <a:rPr lang="en-US" sz="2800" dirty="0"/>
              <a:t> on which I was evaluated.”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Comments:</a:t>
            </a:r>
          </a:p>
          <a:p>
            <a:pPr lvl="1"/>
            <a:r>
              <a:rPr lang="en-US" dirty="0" smtClean="0"/>
              <a:t>There was no discussion of environment when the dinosaurs roamed and I was in school</a:t>
            </a:r>
          </a:p>
          <a:p>
            <a:pPr lvl="1"/>
            <a:r>
              <a:rPr lang="en-US" dirty="0" smtClean="0"/>
              <a:t>I have learned more through my ongoing professional development and job experience</a:t>
            </a:r>
          </a:p>
          <a:p>
            <a:pPr lvl="1"/>
            <a:r>
              <a:rPr lang="en-US" dirty="0" smtClean="0"/>
              <a:t>Some comments that they did feel their university prepared them well</a:t>
            </a:r>
          </a:p>
          <a:p>
            <a:pPr lvl="1"/>
            <a:r>
              <a:rPr lang="en-US" dirty="0" smtClean="0"/>
              <a:t>Some comments that “Environment” is not library science; but education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4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“ The university from which I graduated prepared me adequately for the items under </a:t>
            </a:r>
            <a:r>
              <a:rPr lang="en-US" sz="2800" dirty="0" smtClean="0">
                <a:solidFill>
                  <a:srgbClr val="7030A0"/>
                </a:solidFill>
              </a:rPr>
              <a:t>Instruction</a:t>
            </a:r>
            <a:r>
              <a:rPr lang="en-US" sz="2800" dirty="0" smtClean="0"/>
              <a:t> </a:t>
            </a:r>
            <a:r>
              <a:rPr lang="en-US" sz="2800" dirty="0"/>
              <a:t>on which I was evaluated.”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Strongly Disagree - 	 6	 7%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Disagree - 		17	21%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Neutral - 	</a:t>
            </a:r>
            <a:r>
              <a:rPr lang="en-US" smtClean="0">
                <a:solidFill>
                  <a:srgbClr val="7030A0"/>
                </a:solidFill>
              </a:rPr>
              <a:t>		18</a:t>
            </a:r>
            <a:r>
              <a:rPr lang="en-US" dirty="0" smtClean="0">
                <a:solidFill>
                  <a:srgbClr val="7030A0"/>
                </a:solidFill>
              </a:rPr>
              <a:t>	22%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Agree - 			33	40%</a:t>
            </a:r>
          </a:p>
          <a:p>
            <a:r>
              <a:rPr lang="en-US" dirty="0" smtClean="0"/>
              <a:t>Strongly Agree - 	 8	 9%</a:t>
            </a:r>
          </a:p>
          <a:p>
            <a:endParaRPr lang="en-US" dirty="0"/>
          </a:p>
          <a:p>
            <a:r>
              <a:rPr lang="en-US" dirty="0" smtClean="0"/>
              <a:t>Comments:  22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9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“ The university from which I graduated prepared me adequately for the items under </a:t>
            </a:r>
            <a:r>
              <a:rPr lang="en-US" sz="2800" dirty="0">
                <a:solidFill>
                  <a:srgbClr val="7030A0"/>
                </a:solidFill>
              </a:rPr>
              <a:t>Instruction</a:t>
            </a:r>
            <a:r>
              <a:rPr lang="en-US" sz="2800" dirty="0"/>
              <a:t> on which I was evaluated.”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Comments:</a:t>
            </a:r>
          </a:p>
          <a:p>
            <a:pPr lvl="1"/>
            <a:r>
              <a:rPr lang="en-US" dirty="0" smtClean="0"/>
              <a:t>My Elem. Ed. degree provided more info than MLIS degree (many comments about this distinction)</a:t>
            </a:r>
          </a:p>
          <a:p>
            <a:pPr lvl="1"/>
            <a:r>
              <a:rPr lang="en-US" dirty="0" smtClean="0"/>
              <a:t>Instruction was not covered in my library degree</a:t>
            </a:r>
          </a:p>
          <a:p>
            <a:pPr lvl="1"/>
            <a:r>
              <a:rPr lang="en-US" dirty="0" smtClean="0"/>
              <a:t>Instruction rubric for librarians is completely unrealistic</a:t>
            </a:r>
          </a:p>
          <a:p>
            <a:pPr lvl="2"/>
            <a:r>
              <a:rPr lang="en-US" dirty="0" smtClean="0"/>
              <a:t>Don’t know students well enough to differentiate</a:t>
            </a:r>
          </a:p>
          <a:p>
            <a:pPr lvl="2"/>
            <a:r>
              <a:rPr lang="en-US" dirty="0" smtClean="0"/>
              <a:t>Doesn’t allow for checkout during the class period</a:t>
            </a:r>
          </a:p>
          <a:p>
            <a:pPr lvl="1"/>
            <a:r>
              <a:rPr lang="en-US" dirty="0" smtClean="0"/>
              <a:t>My primary purpose is not to teach in the library</a:t>
            </a:r>
          </a:p>
          <a:p>
            <a:pPr lvl="1"/>
            <a:r>
              <a:rPr lang="en-US" dirty="0" smtClean="0"/>
              <a:t>We did more of the “why” than the “how” in my coursework.  Had to </a:t>
            </a:r>
            <a:r>
              <a:rPr lang="en-US" smtClean="0"/>
              <a:t>develop specifics on my own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Based on your experiences, what can MLIS programs do to better prepare you for today’s school library culture?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2895600" y="2895600"/>
            <a:ext cx="3733800" cy="1414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Instruction!!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24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dirty="0" smtClean="0"/>
              <a:t>Based </a:t>
            </a:r>
            <a:r>
              <a:rPr lang="en-US" sz="2800" dirty="0"/>
              <a:t>on your experiences, what can MLIS programs do to better prepare you for today’s school library culture</a:t>
            </a:r>
            <a:r>
              <a:rPr lang="en-US" sz="2800" dirty="0" smtClean="0"/>
              <a:t>?  </a:t>
            </a:r>
            <a:r>
              <a:rPr lang="en-US" sz="2800" dirty="0" smtClean="0">
                <a:solidFill>
                  <a:srgbClr val="FF0000"/>
                </a:solidFill>
                <a:hlinkClick r:id="rId2" action="ppaction://hlinkfile"/>
              </a:rPr>
              <a:t>Instruction!</a:t>
            </a:r>
            <a:r>
              <a:rPr lang="en-US" sz="2800" b="0" dirty="0"/>
              <a:t/>
            </a:r>
            <a:br>
              <a:rPr lang="en-US" sz="2800" b="0" dirty="0"/>
            </a:b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responses that actually contained suggestions, well over half related to </a:t>
            </a:r>
            <a:r>
              <a:rPr lang="en-US" dirty="0" smtClean="0">
                <a:hlinkClick r:id="rId3" action="ppaction://hlinkfile"/>
              </a:rPr>
              <a:t>instruction.</a:t>
            </a:r>
            <a:endParaRPr lang="en-US" dirty="0" smtClean="0"/>
          </a:p>
          <a:p>
            <a:r>
              <a:rPr lang="en-US" dirty="0" smtClean="0"/>
              <a:t>Lesson plans</a:t>
            </a:r>
          </a:p>
          <a:p>
            <a:r>
              <a:rPr lang="en-US" dirty="0" smtClean="0"/>
              <a:t>Standards-aligning CCS and AASL</a:t>
            </a:r>
          </a:p>
          <a:p>
            <a:r>
              <a:rPr lang="en-US" dirty="0" smtClean="0"/>
              <a:t>Assessment</a:t>
            </a:r>
          </a:p>
          <a:p>
            <a:r>
              <a:rPr lang="en-US" dirty="0" smtClean="0"/>
              <a:t>Collaboration</a:t>
            </a:r>
          </a:p>
          <a:p>
            <a:r>
              <a:rPr lang="en-US" dirty="0" smtClean="0"/>
              <a:t>Differentiation, especially exceptional </a:t>
            </a:r>
            <a:r>
              <a:rPr lang="en-US" dirty="0" err="1" smtClean="0"/>
              <a:t>ed</a:t>
            </a:r>
            <a:endParaRPr lang="en-US" dirty="0" smtClean="0"/>
          </a:p>
          <a:p>
            <a:r>
              <a:rPr lang="en-US" dirty="0" smtClean="0"/>
              <a:t>Classroom management/motivation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9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Feedback from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been assessed on the </a:t>
            </a:r>
            <a:r>
              <a:rPr lang="en-US" dirty="0" smtClean="0">
                <a:hlinkClick r:id="rId2" action="ppaction://hlinkfile"/>
              </a:rPr>
              <a:t>Professionalism Rubric?</a:t>
            </a:r>
            <a:endParaRPr lang="en-US" dirty="0" smtClean="0"/>
          </a:p>
          <a:p>
            <a:r>
              <a:rPr lang="en-US" dirty="0" smtClean="0"/>
              <a:t>How did that transpire?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Right Arrow Callout 5"/>
          <p:cNvSpPr/>
          <p:nvPr/>
        </p:nvSpPr>
        <p:spPr>
          <a:xfrm>
            <a:off x="228600" y="3657600"/>
            <a:ext cx="2209800" cy="19050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Instruction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3086100" y="3009900"/>
            <a:ext cx="2209799" cy="1600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Environment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2819400" y="5029200"/>
            <a:ext cx="2743200" cy="1676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Professionalism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Left Arrow Callout 8"/>
          <p:cNvSpPr/>
          <p:nvPr/>
        </p:nvSpPr>
        <p:spPr>
          <a:xfrm>
            <a:off x="5715000" y="3352800"/>
            <a:ext cx="2362200" cy="19050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Planning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3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Contact info:</a:t>
            </a:r>
          </a:p>
          <a:p>
            <a:pPr lvl="1"/>
            <a:r>
              <a:rPr lang="en-US" dirty="0" smtClean="0">
                <a:hlinkClick r:id="rId2"/>
              </a:rPr>
              <a:t>rkinnersley@trevecca.edu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  <a:hlinkClick r:id="rId3"/>
              </a:rPr>
              <a:t>jbivens@trevecca.edu</a:t>
            </a:r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5715000" y="990600"/>
            <a:ext cx="2590800" cy="1447800"/>
          </a:xfrm>
          <a:prstGeom prst="wedgeRectCallou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Questions?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724400" y="3124200"/>
            <a:ext cx="2514600" cy="15240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Comments?</a:t>
            </a:r>
          </a:p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76200"/>
            <a:ext cx="1905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4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Counties represented:  73 responses</a:t>
            </a:r>
          </a:p>
          <a:p>
            <a:pPr lvl="1"/>
            <a:r>
              <a:rPr lang="en-US" dirty="0" smtClean="0"/>
              <a:t>33 counties</a:t>
            </a:r>
          </a:p>
          <a:p>
            <a:pPr lvl="1"/>
            <a:r>
              <a:rPr lang="en-US" dirty="0" smtClean="0"/>
              <a:t>Some may not have responded because they don’t work for a “county” system</a:t>
            </a:r>
          </a:p>
          <a:p>
            <a:endParaRPr lang="en-US" dirty="0"/>
          </a:p>
          <a:p>
            <a:r>
              <a:rPr lang="en-US" dirty="0" smtClean="0"/>
              <a:t>East Tennessee: 	15 (18%)</a:t>
            </a:r>
          </a:p>
          <a:p>
            <a:r>
              <a:rPr lang="en-US" dirty="0" smtClean="0"/>
              <a:t>Middle Tennessee:	45 (55%)</a:t>
            </a:r>
          </a:p>
          <a:p>
            <a:r>
              <a:rPr lang="en-US" dirty="0" smtClean="0"/>
              <a:t>West Tennessee:	22 (27%)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600" y="-223212"/>
            <a:ext cx="11658600" cy="708121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1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 of the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Years since finished MLIS</a:t>
            </a:r>
          </a:p>
          <a:p>
            <a:pPr lvl="1"/>
            <a:r>
              <a:rPr lang="en-US" dirty="0"/>
              <a:t>Less than 5 years – </a:t>
            </a:r>
            <a:r>
              <a:rPr lang="en-US" dirty="0" smtClean="0"/>
              <a:t>	19 (23%)</a:t>
            </a:r>
            <a:endParaRPr lang="en-US" dirty="0"/>
          </a:p>
          <a:p>
            <a:pPr lvl="1"/>
            <a:r>
              <a:rPr lang="en-US" dirty="0"/>
              <a:t>More than 5 years –  </a:t>
            </a:r>
            <a:r>
              <a:rPr lang="en-US" dirty="0" smtClean="0"/>
              <a:t>	63 (77%)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2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Degree:</a:t>
            </a:r>
          </a:p>
          <a:p>
            <a:pPr lvl="1"/>
            <a:r>
              <a:rPr lang="en-US" dirty="0" smtClean="0"/>
              <a:t>M.Ed. with endorsement in library		- </a:t>
            </a:r>
            <a:r>
              <a:rPr lang="en-US" b="1" dirty="0" smtClean="0"/>
              <a:t>45 (55%)</a:t>
            </a:r>
            <a:endParaRPr lang="en-US" dirty="0" smtClean="0"/>
          </a:p>
          <a:p>
            <a:pPr lvl="1"/>
            <a:r>
              <a:rPr lang="en-US" dirty="0" smtClean="0"/>
              <a:t>Masters with all courses in library science - </a:t>
            </a:r>
            <a:r>
              <a:rPr lang="en-US" b="1" dirty="0" smtClean="0"/>
              <a:t>37 (45%)</a:t>
            </a:r>
            <a:endParaRPr lang="en-US" dirty="0"/>
          </a:p>
          <a:p>
            <a:pPr lvl="1"/>
            <a:r>
              <a:rPr lang="en-US" dirty="0" smtClean="0"/>
              <a:t>Other	(Error) - </a:t>
            </a:r>
          </a:p>
          <a:p>
            <a:pPr lvl="2"/>
            <a:r>
              <a:rPr lang="en-US" dirty="0" smtClean="0"/>
              <a:t>Bachelor’s degree in library science – 5</a:t>
            </a:r>
          </a:p>
          <a:p>
            <a:pPr lvl="2"/>
            <a:r>
              <a:rPr lang="en-US" dirty="0" smtClean="0"/>
              <a:t>Other graduate work with LIS endorsement - 2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5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Average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72"/>
              </a:spcAft>
            </a:pPr>
            <a:r>
              <a:rPr lang="en-US" b="1" dirty="0" smtClean="0"/>
              <a:t>Planning	4.3  </a:t>
            </a:r>
            <a:r>
              <a:rPr lang="en-US" dirty="0" smtClean="0"/>
              <a:t>N= 70 (66+4)</a:t>
            </a:r>
          </a:p>
          <a:p>
            <a:pPr>
              <a:spcAft>
                <a:spcPts val="672"/>
              </a:spcAft>
            </a:pPr>
            <a:r>
              <a:rPr lang="en-US" b="1" dirty="0" smtClean="0"/>
              <a:t>Environment	4.2  </a:t>
            </a:r>
            <a:r>
              <a:rPr lang="en-US" dirty="0" smtClean="0"/>
              <a:t>N= 69 (66+3)</a:t>
            </a:r>
          </a:p>
          <a:p>
            <a:pPr>
              <a:spcAft>
                <a:spcPts val="672"/>
              </a:spcAft>
            </a:pPr>
            <a:r>
              <a:rPr lang="en-US" b="1" dirty="0" smtClean="0"/>
              <a:t>Instruction	3.9  </a:t>
            </a:r>
            <a:r>
              <a:rPr lang="en-US" dirty="0" smtClean="0"/>
              <a:t>N= 70 (66+4)</a:t>
            </a:r>
          </a:p>
          <a:p>
            <a:pPr>
              <a:spcAft>
                <a:spcPts val="672"/>
              </a:spcAft>
            </a:pPr>
            <a:r>
              <a:rPr lang="en-US" dirty="0" smtClean="0"/>
              <a:t>Not evaluated: 5 full; 6 part</a:t>
            </a:r>
          </a:p>
          <a:p>
            <a:pPr lvl="1">
              <a:spcAft>
                <a:spcPts val="672"/>
              </a:spcAft>
            </a:pPr>
            <a:r>
              <a:rPr lang="en-US" dirty="0" smtClean="0"/>
              <a:t>One respondent was library administrator – did the evaluations</a:t>
            </a:r>
          </a:p>
          <a:p>
            <a:pPr>
              <a:spcAft>
                <a:spcPts val="672"/>
              </a:spcAft>
            </a:pPr>
            <a:r>
              <a:rPr lang="en-US" dirty="0" smtClean="0"/>
              <a:t>No scores yet/</a:t>
            </a:r>
            <a:r>
              <a:rPr lang="en-US" dirty="0" err="1" smtClean="0"/>
              <a:t>na</a:t>
            </a:r>
            <a:r>
              <a:rPr lang="en-US" dirty="0" smtClean="0"/>
              <a:t>:  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for Refinement: </a:t>
            </a:r>
            <a:r>
              <a:rPr lang="en-US" dirty="0" smtClean="0">
                <a:solidFill>
                  <a:srgbClr val="FF0000"/>
                </a:solidFill>
              </a:rPr>
              <a:t>Planning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 Center Management-</a:t>
            </a:r>
            <a:r>
              <a:rPr lang="en-US" b="1" dirty="0" smtClean="0">
                <a:solidFill>
                  <a:srgbClr val="FF0000"/>
                </a:solidFill>
              </a:rPr>
              <a:t>9</a:t>
            </a:r>
          </a:p>
          <a:p>
            <a:r>
              <a:rPr lang="en-US" dirty="0" smtClean="0"/>
              <a:t>Media Center Resources-</a:t>
            </a:r>
            <a:r>
              <a:rPr lang="en-US" b="1" dirty="0" smtClean="0">
                <a:solidFill>
                  <a:srgbClr val="FF0000"/>
                </a:solidFill>
              </a:rPr>
              <a:t>9</a:t>
            </a:r>
          </a:p>
          <a:p>
            <a:r>
              <a:rPr lang="en-US" dirty="0" smtClean="0"/>
              <a:t>Media Center Collaboration—</a:t>
            </a:r>
            <a:r>
              <a:rPr lang="en-US" b="1" dirty="0" smtClean="0">
                <a:solidFill>
                  <a:srgbClr val="FF0000"/>
                </a:solidFill>
              </a:rPr>
              <a:t>25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3581400" y="3429000"/>
            <a:ext cx="2133600" cy="13716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Planning	4.3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6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Presentation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Presentation7</Template>
  <TotalTime>778</TotalTime>
  <Words>1354</Words>
  <Application>Microsoft Office PowerPoint</Application>
  <PresentationFormat>On-screen Show (4:3)</PresentationFormat>
  <Paragraphs>341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Presentation7</vt:lpstr>
      <vt:lpstr> TEAM Evaluation and School Libraries</vt:lpstr>
      <vt:lpstr>Purpose of the Study</vt:lpstr>
      <vt:lpstr>Demographics of the Study</vt:lpstr>
      <vt:lpstr>Demographics of the Study</vt:lpstr>
      <vt:lpstr>PowerPoint Presentation</vt:lpstr>
      <vt:lpstr>Demographics of the Study</vt:lpstr>
      <vt:lpstr>Demographics of the Study</vt:lpstr>
      <vt:lpstr>Average Scores</vt:lpstr>
      <vt:lpstr>Areas for Refinement: Planning</vt:lpstr>
      <vt:lpstr>Area for Refinement: Planning Comments on Collaboration</vt:lpstr>
      <vt:lpstr>Area of Refinement: Environment</vt:lpstr>
      <vt:lpstr>Area of Refinement: Environment Comments</vt:lpstr>
      <vt:lpstr> Area of Refinement: Instruction- </vt:lpstr>
      <vt:lpstr>Area of Refinement: Instruction- Comments-Knowledge of Student</vt:lpstr>
      <vt:lpstr>Area of Refinement: Instruction- Comments on Questioning</vt:lpstr>
      <vt:lpstr>Area of Reinforcement: Planning </vt:lpstr>
      <vt:lpstr>Area of Reinforcement: Planning Comments-</vt:lpstr>
      <vt:lpstr>Area of Reinforcement: Environment </vt:lpstr>
      <vt:lpstr>Area of Reinforcement: Environment Comments</vt:lpstr>
      <vt:lpstr>Area of Reinforcement: Instruction</vt:lpstr>
      <vt:lpstr>Area of Reinforcement: Instruction-Comments</vt:lpstr>
      <vt:lpstr>“My principal knew enough about what I do to evaluate me adequately”</vt:lpstr>
      <vt:lpstr>“My principal knew enough about what I do to evaluate me adequately”</vt:lpstr>
      <vt:lpstr>“The evaluation tool adequately represents my school library program.”</vt:lpstr>
      <vt:lpstr>“The evaluation tool adequately represents my school library program.”</vt:lpstr>
      <vt:lpstr>“The evaluation process will help me be a better librarian.”</vt:lpstr>
      <vt:lpstr>“The evaluation process will help me be a better librarian.”</vt:lpstr>
      <vt:lpstr>“ The university from which I graduated prepared me adequately for the items under Planning on which I was evaluated.”</vt:lpstr>
      <vt:lpstr>“ The university from which I graduated prepared me adequately for the items under Planning on which I was evaluated.”</vt:lpstr>
      <vt:lpstr>“ The university from which I graduated prepared me adequately for the items under Environment on which I was evaluated.”</vt:lpstr>
      <vt:lpstr>“ The university from which I graduated prepared me adequately for the items under Environment on which I was evaluated.”</vt:lpstr>
      <vt:lpstr>“ The university from which I graduated prepared me adequately for the items under Instruction on which I was evaluated.”</vt:lpstr>
      <vt:lpstr>“ The university from which I graduated prepared me adequately for the items under Instruction on which I was evaluated.”</vt:lpstr>
      <vt:lpstr>Based on your experiences, what can MLIS programs do to better prepare you for today’s school library culture?</vt:lpstr>
      <vt:lpstr> Based on your experiences, what can MLIS programs do to better prepare you for today’s school library culture?  Instruction! </vt:lpstr>
      <vt:lpstr>Feedback from you</vt:lpstr>
      <vt:lpstr>Wrap-up</vt:lpstr>
    </vt:vector>
  </TitlesOfParts>
  <Company>Trevecca Nazarene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from the Middle</dc:title>
  <dc:creator>jbivens</dc:creator>
  <cp:lastModifiedBy>Windows User</cp:lastModifiedBy>
  <cp:revision>74</cp:revision>
  <dcterms:created xsi:type="dcterms:W3CDTF">2011-01-29T21:48:40Z</dcterms:created>
  <dcterms:modified xsi:type="dcterms:W3CDTF">2012-10-25T15:02:43Z</dcterms:modified>
</cp:coreProperties>
</file>